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3" r:id="rId4"/>
  </p:sldMasterIdLst>
  <p:notesMasterIdLst>
    <p:notesMasterId r:id="rId20"/>
  </p:notesMasterIdLst>
  <p:handoutMasterIdLst>
    <p:handoutMasterId r:id="rId21"/>
  </p:handoutMasterIdLst>
  <p:sldIdLst>
    <p:sldId id="256" r:id="rId5"/>
    <p:sldId id="291" r:id="rId6"/>
    <p:sldId id="292" r:id="rId7"/>
    <p:sldId id="275" r:id="rId8"/>
    <p:sldId id="303" r:id="rId9"/>
    <p:sldId id="308" r:id="rId10"/>
    <p:sldId id="304" r:id="rId11"/>
    <p:sldId id="305" r:id="rId12"/>
    <p:sldId id="307" r:id="rId13"/>
    <p:sldId id="300" r:id="rId14"/>
    <p:sldId id="265" r:id="rId15"/>
    <p:sldId id="263" r:id="rId16"/>
    <p:sldId id="297" r:id="rId17"/>
    <p:sldId id="288" r:id="rId18"/>
    <p:sldId id="301" r:id="rId1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aren Dubeau" initials="KD" lastIdx="30" clrIdx="0">
    <p:extLst>
      <p:ext uri="{19B8F6BF-5375-455C-9EA6-DF929625EA0E}">
        <p15:presenceInfo xmlns:p15="http://schemas.microsoft.com/office/powerpoint/2012/main" userId="S-1-5-21-2144577438-3862522437-4276363689-19191" providerId="AD"/>
      </p:ext>
    </p:extLst>
  </p:cmAuthor>
  <p:cmAuthor id="2" name="Lauren Maciborka" initials="LM" lastIdx="10" clrIdx="1">
    <p:extLst>
      <p:ext uri="{19B8F6BF-5375-455C-9EA6-DF929625EA0E}">
        <p15:presenceInfo xmlns:p15="http://schemas.microsoft.com/office/powerpoint/2012/main" userId="S-1-5-21-2144577438-3862522437-4276363689-1919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04040"/>
    <a:srgbClr val="55ADEE"/>
    <a:srgbClr val="FEC15C"/>
    <a:srgbClr val="DB3357"/>
    <a:srgbClr val="A93CB0"/>
    <a:srgbClr val="4A6EA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430" autoAdjust="0"/>
    <p:restoredTop sz="82946" autoAdjust="0"/>
  </p:normalViewPr>
  <p:slideViewPr>
    <p:cSldViewPr snapToGrid="0">
      <p:cViewPr varScale="1">
        <p:scale>
          <a:sx n="73" d="100"/>
          <a:sy n="73" d="100"/>
        </p:scale>
        <p:origin x="1421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3130" y="67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37089" cy="465621"/>
          </a:xfrm>
          <a:prstGeom prst="rect">
            <a:avLst/>
          </a:prstGeom>
        </p:spPr>
        <p:txBody>
          <a:bodyPr vert="horz" lIns="92080" tIns="46040" rIns="92080" bIns="4604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1703" y="1"/>
            <a:ext cx="3037089" cy="465621"/>
          </a:xfrm>
          <a:prstGeom prst="rect">
            <a:avLst/>
          </a:prstGeom>
        </p:spPr>
        <p:txBody>
          <a:bodyPr vert="horz" lIns="92080" tIns="46040" rIns="92080" bIns="46040" rtlCol="0"/>
          <a:lstStyle>
            <a:lvl1pPr algn="r">
              <a:defRPr sz="1200"/>
            </a:lvl1pPr>
          </a:lstStyle>
          <a:p>
            <a:fld id="{1FE531C2-54A1-49A4-9B82-D45AF731582E}" type="datetimeFigureOut">
              <a:rPr lang="en-US" smtClean="0"/>
              <a:t>3/19/2019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30781"/>
            <a:ext cx="3037089" cy="465620"/>
          </a:xfrm>
          <a:prstGeom prst="rect">
            <a:avLst/>
          </a:prstGeom>
        </p:spPr>
        <p:txBody>
          <a:bodyPr vert="horz" lIns="92080" tIns="46040" rIns="92080" bIns="4604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1703" y="8830781"/>
            <a:ext cx="3037089" cy="465620"/>
          </a:xfrm>
          <a:prstGeom prst="rect">
            <a:avLst/>
          </a:prstGeom>
        </p:spPr>
        <p:txBody>
          <a:bodyPr vert="horz" lIns="92080" tIns="46040" rIns="92080" bIns="46040" rtlCol="0" anchor="b"/>
          <a:lstStyle>
            <a:lvl1pPr algn="r">
              <a:defRPr sz="1200"/>
            </a:lvl1pPr>
          </a:lstStyle>
          <a:p>
            <a:fld id="{78EBA398-1AC8-4570-AC4D-3F4C2E4474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6021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324" cy="465376"/>
          </a:xfrm>
          <a:prstGeom prst="rect">
            <a:avLst/>
          </a:prstGeom>
        </p:spPr>
        <p:txBody>
          <a:bodyPr vert="horz" lIns="92080" tIns="46040" rIns="92080" bIns="4604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463" y="0"/>
            <a:ext cx="3038324" cy="465376"/>
          </a:xfrm>
          <a:prstGeom prst="rect">
            <a:avLst/>
          </a:prstGeom>
        </p:spPr>
        <p:txBody>
          <a:bodyPr vert="horz" lIns="92080" tIns="46040" rIns="92080" bIns="46040" rtlCol="0"/>
          <a:lstStyle>
            <a:lvl1pPr algn="r">
              <a:defRPr sz="1200"/>
            </a:lvl1pPr>
          </a:lstStyle>
          <a:p>
            <a:fld id="{41A639C7-09D9-4FF5-9299-D14C6A0D72B2}" type="datetimeFigureOut">
              <a:rPr lang="en-CA" smtClean="0"/>
              <a:t>2019-03-19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080" tIns="46040" rIns="92080" bIns="4604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525" y="4474280"/>
            <a:ext cx="5607351" cy="3659475"/>
          </a:xfrm>
          <a:prstGeom prst="rect">
            <a:avLst/>
          </a:prstGeom>
        </p:spPr>
        <p:txBody>
          <a:bodyPr vert="horz" lIns="92080" tIns="46040" rIns="92080" bIns="4604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31024"/>
            <a:ext cx="3038324" cy="465376"/>
          </a:xfrm>
          <a:prstGeom prst="rect">
            <a:avLst/>
          </a:prstGeom>
        </p:spPr>
        <p:txBody>
          <a:bodyPr vert="horz" lIns="92080" tIns="46040" rIns="92080" bIns="4604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463" y="8831024"/>
            <a:ext cx="3038324" cy="465376"/>
          </a:xfrm>
          <a:prstGeom prst="rect">
            <a:avLst/>
          </a:prstGeom>
        </p:spPr>
        <p:txBody>
          <a:bodyPr vert="horz" lIns="92080" tIns="46040" rIns="92080" bIns="46040" rtlCol="0" anchor="b"/>
          <a:lstStyle>
            <a:lvl1pPr algn="r">
              <a:defRPr sz="1200"/>
            </a:lvl1pPr>
          </a:lstStyle>
          <a:p>
            <a:fld id="{89C6149B-5DFC-402E-8CC1-290422B0E66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520098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C6149B-5DFC-402E-8CC1-290422B0E666}" type="slidenum">
              <a:rPr lang="en-CA" smtClean="0"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954975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C6149B-5DFC-402E-8CC1-290422B0E666}" type="slidenum">
              <a:rPr lang="en-CA" smtClean="0"/>
              <a:t>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389918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Grow capacity building programs – </a:t>
            </a:r>
            <a:r>
              <a:rPr lang="en-CA" dirty="0" err="1"/>
              <a:t>Artrepreneur</a:t>
            </a:r>
            <a:r>
              <a:rPr lang="en-CA" dirty="0"/>
              <a:t>, Sprout, Music Incubator, in targeted sectors</a:t>
            </a:r>
          </a:p>
          <a:p>
            <a:r>
              <a:rPr lang="en-CA" dirty="0"/>
              <a:t>Support development of capacity for data sharing across ecosystem players – holistic reporting, measurement</a:t>
            </a:r>
          </a:p>
          <a:p>
            <a:r>
              <a:rPr lang="en-CA" dirty="0"/>
              <a:t>Support growth/expansion of One Degree Network platform, </a:t>
            </a:r>
            <a:r>
              <a:rPr lang="en-CA" dirty="0" err="1"/>
              <a:t>StartUp</a:t>
            </a:r>
            <a:r>
              <a:rPr lang="en-CA" dirty="0"/>
              <a:t> Barrie Chapter</a:t>
            </a:r>
          </a:p>
          <a:p>
            <a:r>
              <a:rPr lang="en-CA" dirty="0"/>
              <a:t>Ensure municipal infrastructure/assets can be leveraged to showcase Barrie entrepreneurs (Theatre concession, pop up retail)</a:t>
            </a:r>
          </a:p>
          <a:p>
            <a:r>
              <a:rPr lang="en-CA" dirty="0"/>
              <a:t>Continue growth of Barrie knowledge-based business sector (gaming, software development, data analytics, AI, digital media)</a:t>
            </a:r>
          </a:p>
          <a:p>
            <a:r>
              <a:rPr lang="en-CA" dirty="0"/>
              <a:t>Municipality as early adopter/co-designer with </a:t>
            </a:r>
            <a:r>
              <a:rPr lang="en-CA" dirty="0" err="1"/>
              <a:t>startup</a:t>
            </a:r>
            <a:r>
              <a:rPr lang="en-CA" dirty="0"/>
              <a:t> companies – Municipal Innovation Exchange (MIX), research projects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C6149B-5DFC-402E-8CC1-290422B0E666}" type="slidenum">
              <a:rPr lang="en-CA" smtClean="0"/>
              <a:t>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909495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C6149B-5DFC-402E-8CC1-290422B0E666}" type="slidenum">
              <a:rPr lang="en-CA" smtClean="0"/>
              <a:t>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088774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C6149B-5DFC-402E-8CC1-290422B0E666}" type="slidenum">
              <a:rPr lang="en-CA" smtClean="0"/>
              <a:t>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550573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 smtClean="0"/>
              <a:t>most of the funding is being spent within the community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C6149B-5DFC-402E-8CC1-290422B0E666}" type="slidenum">
              <a:rPr lang="en-CA" smtClean="0"/>
              <a:t>11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7781360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C6149B-5DFC-402E-8CC1-290422B0E666}" type="slidenum">
              <a:rPr lang="en-CA" smtClean="0"/>
              <a:t>12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461927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C6149B-5DFC-402E-8CC1-290422B0E666}" type="slidenum">
              <a:rPr lang="en-CA" smtClean="0"/>
              <a:t>13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2663629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C6149B-5DFC-402E-8CC1-290422B0E666}" type="slidenum">
              <a:rPr lang="en-CA" smtClean="0"/>
              <a:t>14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420188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BED41-6B20-4D77-99F4-1D99B893533E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432" y="5308988"/>
            <a:ext cx="2224732" cy="11140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69516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BED41-6B20-4D77-99F4-1D99B89353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62042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BED41-6B20-4D77-99F4-1D99B893533E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937971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5"/>
            <a:ext cx="3703320" cy="402335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BED41-6B20-4D77-99F4-1D99B89353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01036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5"/>
            <a:ext cx="370332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BED41-6B20-4D77-99F4-1D99B89353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64495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BED41-6B20-4D77-99F4-1D99B89353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92912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063240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8BED41-6B20-4D77-99F4-1D99B893533E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187" y="5975928"/>
            <a:ext cx="1746861" cy="895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08931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5907024"/>
            <a:ext cx="7589520" cy="28959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BED41-6B20-4D77-99F4-1D99B89353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9089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BED41-6B20-4D77-99F4-1D99B89353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1878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-1" y="5976982"/>
            <a:ext cx="9144001" cy="27204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Rectangle 6"/>
          <p:cNvSpPr/>
          <p:nvPr/>
        </p:nvSpPr>
        <p:spPr>
          <a:xfrm>
            <a:off x="0" y="6068897"/>
            <a:ext cx="9144001" cy="78910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878BED41-6B20-4D77-99F4-1D99B893533E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944" y="5976982"/>
            <a:ext cx="1746861" cy="895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41899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1" r:id="rId7"/>
    <p:sldLayoutId id="2147483692" r:id="rId8"/>
    <p:sldLayoutId id="2147483693" r:id="rId9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CA" sz="6600" dirty="0" smtClean="0"/>
              <a:t>Creative Economy:</a:t>
            </a:r>
            <a:br>
              <a:rPr lang="en-CA" sz="6600" dirty="0" smtClean="0"/>
            </a:br>
            <a:r>
              <a:rPr lang="en-CA" sz="6600" dirty="0" smtClean="0"/>
              <a:t>Partners with the BIA</a:t>
            </a:r>
            <a:endParaRPr lang="en-US" sz="6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2960" y="4410635"/>
            <a:ext cx="7543800" cy="770965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Karen.Dubeau@barrie.ca	</a:t>
            </a:r>
            <a:endParaRPr lang="en-US" dirty="0"/>
          </a:p>
          <a:p>
            <a:r>
              <a:rPr lang="en-US" dirty="0" smtClean="0"/>
              <a:t>march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4862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819509" y="1578634"/>
            <a:ext cx="7643004" cy="3536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173" y="1717360"/>
            <a:ext cx="3533473" cy="272666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97408" y="4444024"/>
            <a:ext cx="3657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800" b="1" dirty="0" smtClean="0">
                <a:solidFill>
                  <a:schemeClr val="accent2">
                    <a:lumMod val="75000"/>
                  </a:schemeClr>
                </a:solidFill>
              </a:rPr>
              <a:t>17% </a:t>
            </a:r>
            <a:r>
              <a:rPr lang="en-CA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of attendees were out of town visitors</a:t>
            </a:r>
            <a:endParaRPr lang="en-CA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50551" y="798011"/>
            <a:ext cx="519828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CA" sz="2800" b="1" dirty="0">
                <a:solidFill>
                  <a:schemeClr val="accent2">
                    <a:lumMod val="75000"/>
                  </a:schemeClr>
                </a:solidFill>
              </a:rPr>
              <a:t>180,000</a:t>
            </a:r>
            <a:r>
              <a:rPr lang="en-CA" sz="28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 </a:t>
            </a:r>
            <a:r>
              <a:rPr lang="en-CA" sz="28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people attended</a:t>
            </a:r>
          </a:p>
          <a:p>
            <a:pPr algn="r"/>
            <a:r>
              <a:rPr lang="en-CA" sz="2800" dirty="0" smtClean="0">
                <a:solidFill>
                  <a:srgbClr val="404040"/>
                </a:solidFill>
                <a:cs typeface="Arial" panose="020B0604020202020204" pitchFamily="34" charset="0"/>
              </a:rPr>
              <a:t>Invest-Barrie</a:t>
            </a:r>
            <a:r>
              <a:rPr lang="en-CA" sz="28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 </a:t>
            </a:r>
          </a:p>
          <a:p>
            <a:pPr algn="r"/>
            <a:r>
              <a:rPr lang="en-CA" sz="28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run events</a:t>
            </a:r>
            <a:endParaRPr lang="en-CA" sz="2800" dirty="0">
              <a:solidFill>
                <a:schemeClr val="tx1">
                  <a:lumMod val="75000"/>
                  <a:lumOff val="25000"/>
                </a:schemeClr>
              </a:solidFill>
              <a:cs typeface="Arial" panose="020B0604020202020204" pitchFamily="34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3"/>
          <a:srcRect l="3610" b="4392"/>
          <a:stretch/>
        </p:blipFill>
        <p:spPr>
          <a:xfrm>
            <a:off x="6278430" y="3212123"/>
            <a:ext cx="2524636" cy="2699779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4623324" y="3105196"/>
            <a:ext cx="2451019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800" b="1" dirty="0" smtClean="0">
                <a:solidFill>
                  <a:schemeClr val="accent2">
                    <a:lumMod val="75000"/>
                  </a:schemeClr>
                </a:solidFill>
              </a:rPr>
              <a:t>179</a:t>
            </a:r>
            <a:r>
              <a:rPr lang="en-CA" sz="28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CA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Days of use at Five Points Theatre in 2018</a:t>
            </a:r>
            <a:endParaRPr lang="en-CA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4"/>
          <a:srcRect l="4673" t="9063" r="7687" b="4136"/>
          <a:stretch/>
        </p:blipFill>
        <p:spPr>
          <a:xfrm>
            <a:off x="5896043" y="622181"/>
            <a:ext cx="2594288" cy="2266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393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40935" y="1324598"/>
            <a:ext cx="8178325" cy="88021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03204" y="1764706"/>
            <a:ext cx="4166117" cy="4159936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332" r="6859" b="8769"/>
          <a:stretch/>
        </p:blipFill>
        <p:spPr>
          <a:xfrm>
            <a:off x="1015614" y="1822688"/>
            <a:ext cx="3587590" cy="390533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07049" y="350720"/>
            <a:ext cx="844609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5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Start-up Ecosystem Initiatives</a:t>
            </a:r>
            <a:endParaRPr lang="en-CA" sz="5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5895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9509" y="1578634"/>
            <a:ext cx="7643004" cy="3536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7" name="Rectangle 6"/>
          <p:cNvSpPr/>
          <p:nvPr/>
        </p:nvSpPr>
        <p:spPr>
          <a:xfrm>
            <a:off x="1837426" y="5598543"/>
            <a:ext cx="1026544" cy="2156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81593" y="1796712"/>
            <a:ext cx="3085972" cy="373608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0765" y="1363605"/>
            <a:ext cx="4526410" cy="4033585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694711" y="294477"/>
            <a:ext cx="827175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5400" b="1" dirty="0" smtClean="0">
                <a:solidFill>
                  <a:schemeClr val="accent2">
                    <a:lumMod val="75000"/>
                  </a:schemeClr>
                </a:solidFill>
              </a:rPr>
              <a:t>Impact: </a:t>
            </a:r>
            <a:r>
              <a:rPr lang="en-CA" sz="5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Cultural Investment</a:t>
            </a:r>
            <a:r>
              <a:rPr lang="en-CA" sz="5400" dirty="0" smtClean="0"/>
              <a:t>s</a:t>
            </a:r>
            <a:endParaRPr lang="en-CA" sz="5400" dirty="0"/>
          </a:p>
        </p:txBody>
      </p:sp>
    </p:spTree>
    <p:extLst>
      <p:ext uri="{BB962C8B-B14F-4D97-AF65-F5344CB8AC3E}">
        <p14:creationId xmlns:p14="http://schemas.microsoft.com/office/powerpoint/2010/main" val="2650141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52031" y="1324598"/>
            <a:ext cx="8067230" cy="88021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542"/>
          <a:stretch/>
        </p:blipFill>
        <p:spPr>
          <a:xfrm>
            <a:off x="333286" y="153824"/>
            <a:ext cx="6021462" cy="57479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96532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85636" y="1028179"/>
            <a:ext cx="8203964" cy="88021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8" name="TextBox 7"/>
          <p:cNvSpPr txBox="1"/>
          <p:nvPr/>
        </p:nvSpPr>
        <p:spPr>
          <a:xfrm>
            <a:off x="2756987" y="3983548"/>
            <a:ext cx="5905784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Innovation and Entrepreneurship:		$ 3,227,000</a:t>
            </a:r>
          </a:p>
          <a:p>
            <a:r>
              <a:rPr lang="en-CA" dirty="0" smtClean="0"/>
              <a:t>Funds raised through Permitted Events: 	$ 2,260,000</a:t>
            </a:r>
          </a:p>
          <a:p>
            <a:r>
              <a:rPr lang="en-CA" dirty="0" smtClean="0"/>
              <a:t>Funding and Revenue – Cultural Grantees	$ 3,220,203</a:t>
            </a:r>
          </a:p>
          <a:p>
            <a:endParaRPr lang="en-CA" dirty="0"/>
          </a:p>
          <a:p>
            <a:r>
              <a:rPr lang="en-CA" b="1" dirty="0" smtClean="0"/>
              <a:t>Total Economic Impact in 2017:                                $ 8,707,203</a:t>
            </a:r>
            <a:endParaRPr lang="en-US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73731" y="834545"/>
            <a:ext cx="6124575" cy="3076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9784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19509" y="1578634"/>
            <a:ext cx="7643004" cy="3536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2" name="TextBox 11"/>
          <p:cNvSpPr txBox="1"/>
          <p:nvPr/>
        </p:nvSpPr>
        <p:spPr>
          <a:xfrm>
            <a:off x="689379" y="433619"/>
            <a:ext cx="522771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4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Social media channels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63350" y="3312956"/>
            <a:ext cx="1156985" cy="1145661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75780" y="3312955"/>
            <a:ext cx="1130461" cy="1145661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54640" y="3312954"/>
            <a:ext cx="1143804" cy="1145661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689379" y="949399"/>
            <a:ext cx="5440785" cy="21236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4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</a:t>
            </a:r>
            <a:r>
              <a:rPr lang="en-CA" sz="4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or targeted messaging</a:t>
            </a:r>
          </a:p>
          <a:p>
            <a:r>
              <a:rPr lang="en-CA" sz="4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@</a:t>
            </a:r>
            <a:r>
              <a:rPr lang="en-CA" sz="4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CreativeBarrie</a:t>
            </a:r>
            <a:endParaRPr lang="en-CA" sz="44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en-CA" sz="44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03890" y="5023945"/>
            <a:ext cx="38563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800" dirty="0" smtClean="0"/>
              <a:t>Karen.Dubeau@barrie.ca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277096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What is Creative Economy?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CA" dirty="0" smtClean="0"/>
              <a:t>Culture + Innovation = Community and Experience</a:t>
            </a:r>
          </a:p>
          <a:p>
            <a:pPr algn="ctr"/>
            <a:r>
              <a:rPr lang="en-CA" dirty="0" smtClean="0"/>
              <a:t>Entrepreneurship + Arts = Capacity Building and Ecosystem</a:t>
            </a:r>
          </a:p>
          <a:p>
            <a:pPr algn="ctr"/>
            <a:r>
              <a:rPr lang="en-CA" dirty="0" smtClean="0"/>
              <a:t>Knowledge-based Sectors -&gt; Catalyst</a:t>
            </a:r>
          </a:p>
          <a:p>
            <a:pPr algn="ctr"/>
            <a:r>
              <a:rPr lang="en-CA" dirty="0" smtClean="0"/>
              <a:t>Strategic Infrastructure for the Future</a:t>
            </a:r>
          </a:p>
          <a:p>
            <a:pPr algn="ctr"/>
            <a:r>
              <a:rPr lang="en-CA" sz="3200" b="1" dirty="0" smtClean="0">
                <a:solidFill>
                  <a:schemeClr val="accent1">
                    <a:lumMod val="75000"/>
                  </a:schemeClr>
                </a:solidFill>
              </a:rPr>
              <a:t>GROWING RESILIENT, DIVERSE ECONOMY</a:t>
            </a:r>
          </a:p>
          <a:p>
            <a:endParaRPr lang="en-CA" dirty="0"/>
          </a:p>
          <a:p>
            <a:endParaRPr lang="en-US" dirty="0"/>
          </a:p>
        </p:txBody>
      </p:sp>
      <p:pic>
        <p:nvPicPr>
          <p:cNvPr id="1030" name="Picture 6" descr="Image result for creative mindse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2748" y="3857414"/>
            <a:ext cx="3810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077495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How?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59" y="1845734"/>
            <a:ext cx="8476905" cy="4023360"/>
          </a:xfrm>
        </p:spPr>
        <p:txBody>
          <a:bodyPr>
            <a:normAutofit/>
          </a:bodyPr>
          <a:lstStyle/>
          <a:p>
            <a:r>
              <a:rPr lang="en-CA" b="1" dirty="0" smtClean="0">
                <a:solidFill>
                  <a:schemeClr val="accent1">
                    <a:lumMod val="75000"/>
                  </a:schemeClr>
                </a:solidFill>
              </a:rPr>
              <a:t>Capacity Development</a:t>
            </a:r>
            <a:r>
              <a:rPr lang="en-CA" dirty="0" smtClean="0"/>
              <a:t>		Sprout, </a:t>
            </a:r>
            <a:r>
              <a:rPr lang="en-CA" dirty="0" err="1" smtClean="0"/>
              <a:t>Artrepreneur</a:t>
            </a:r>
            <a:r>
              <a:rPr lang="en-CA" dirty="0" smtClean="0"/>
              <a:t>, Music Incubator</a:t>
            </a:r>
            <a:r>
              <a:rPr lang="en-CA" dirty="0"/>
              <a:t/>
            </a:r>
            <a:br>
              <a:rPr lang="en-CA" dirty="0"/>
            </a:br>
            <a:r>
              <a:rPr lang="en-CA" dirty="0" smtClean="0"/>
              <a:t>                                                              	Grant writing workshops</a:t>
            </a:r>
            <a:br>
              <a:rPr lang="en-CA" dirty="0" smtClean="0"/>
            </a:br>
            <a:r>
              <a:rPr lang="en-CA" dirty="0" smtClean="0"/>
              <a:t>				Innovation Supports, </a:t>
            </a:r>
            <a:r>
              <a:rPr lang="en-CA" b="1" dirty="0" smtClean="0"/>
              <a:t>Digital Main Street</a:t>
            </a:r>
            <a:r>
              <a:rPr lang="en-CA" dirty="0" smtClean="0"/>
              <a:t/>
            </a:r>
            <a:br>
              <a:rPr lang="en-CA" dirty="0" smtClean="0"/>
            </a:br>
            <a:r>
              <a:rPr lang="en-CA" dirty="0" smtClean="0"/>
              <a:t>				Cultural Grants</a:t>
            </a:r>
            <a:endParaRPr lang="en-CA" dirty="0"/>
          </a:p>
          <a:p>
            <a:r>
              <a:rPr lang="en-CA" b="1" dirty="0" smtClean="0">
                <a:solidFill>
                  <a:schemeClr val="accent1">
                    <a:lumMod val="75000"/>
                  </a:schemeClr>
                </a:solidFill>
              </a:rPr>
              <a:t>Community Building</a:t>
            </a:r>
            <a:r>
              <a:rPr lang="en-CA" dirty="0" smtClean="0"/>
              <a:t>		Festivals, Events – by design</a:t>
            </a:r>
            <a:br>
              <a:rPr lang="en-CA" dirty="0" smtClean="0"/>
            </a:br>
            <a:r>
              <a:rPr lang="en-CA" dirty="0" smtClean="0"/>
              <a:t>				Early adoption/civic engagement</a:t>
            </a:r>
            <a:br>
              <a:rPr lang="en-CA" dirty="0" smtClean="0"/>
            </a:br>
            <a:r>
              <a:rPr lang="en-CA" dirty="0" smtClean="0"/>
              <a:t>				Talent Attraction &amp; Development</a:t>
            </a:r>
            <a:br>
              <a:rPr lang="en-CA" dirty="0" smtClean="0"/>
            </a:br>
            <a:r>
              <a:rPr lang="en-CA" dirty="0" smtClean="0"/>
              <a:t>				Tourism</a:t>
            </a:r>
          </a:p>
          <a:p>
            <a:r>
              <a:rPr lang="en-CA" b="1" dirty="0" smtClean="0">
                <a:solidFill>
                  <a:schemeClr val="accent1">
                    <a:lumMod val="75000"/>
                  </a:schemeClr>
                </a:solidFill>
              </a:rPr>
              <a:t>Strategic Infrastructure</a:t>
            </a:r>
            <a:r>
              <a:rPr lang="en-CA" dirty="0" smtClean="0"/>
              <a:t>		Meridian, Sandbox, Fisher, Smart Cities</a:t>
            </a:r>
            <a:br>
              <a:rPr lang="en-CA" dirty="0" smtClean="0"/>
            </a:br>
            <a:r>
              <a:rPr lang="en-CA" dirty="0" smtClean="0"/>
              <a:t>				Harnessing municipal assets to showcase</a:t>
            </a:r>
            <a:br>
              <a:rPr lang="en-CA" dirty="0" smtClean="0"/>
            </a:br>
            <a:r>
              <a:rPr lang="en-CA" dirty="0" smtClean="0"/>
              <a:t>				Thought Leadership</a:t>
            </a:r>
          </a:p>
          <a:p>
            <a:pPr marL="0" indent="0" algn="ctr">
              <a:buNone/>
            </a:pPr>
            <a:r>
              <a:rPr lang="en-CA" b="1" dirty="0" smtClean="0">
                <a:solidFill>
                  <a:srgbClr val="FF0000"/>
                </a:solidFill>
              </a:rPr>
              <a:t>COLLABORATION IS THE KEY – IDEA GENERATION IS THE POWER</a:t>
            </a:r>
          </a:p>
        </p:txBody>
      </p:sp>
    </p:spTree>
    <p:extLst>
      <p:ext uri="{BB962C8B-B14F-4D97-AF65-F5344CB8AC3E}">
        <p14:creationId xmlns:p14="http://schemas.microsoft.com/office/powerpoint/2010/main" val="36712636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9509" y="1578634"/>
            <a:ext cx="7643004" cy="3536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17" r="6008"/>
          <a:stretch/>
        </p:blipFill>
        <p:spPr>
          <a:xfrm>
            <a:off x="155945" y="315159"/>
            <a:ext cx="7534939" cy="5554842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05450" y="557435"/>
            <a:ext cx="2867099" cy="2150324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0633" y="257176"/>
            <a:ext cx="3912781" cy="46583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30890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Downtown Creative Corridor:  Infrastructure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5311" y="1845734"/>
            <a:ext cx="8492358" cy="4023360"/>
          </a:xfrm>
        </p:spPr>
        <p:txBody>
          <a:bodyPr>
            <a:normAutofit/>
          </a:bodyPr>
          <a:lstStyle/>
          <a:p>
            <a:pPr marL="0">
              <a:buNone/>
            </a:pPr>
            <a:r>
              <a:rPr lang="en-CA" sz="2400" dirty="0" smtClean="0"/>
              <a:t>Current Initiatives:</a:t>
            </a:r>
          </a:p>
          <a:p>
            <a:pPr lvl="1"/>
            <a:r>
              <a:rPr lang="en-CA" sz="2000" dirty="0" smtClean="0"/>
              <a:t>Increased utilization at Five Points   →        179 programmed days (from 140)</a:t>
            </a:r>
          </a:p>
          <a:p>
            <a:pPr lvl="1"/>
            <a:r>
              <a:rPr lang="en-CA" sz="2000" dirty="0" smtClean="0"/>
              <a:t>Sandbox Entrepreneurship Centre</a:t>
            </a:r>
            <a:r>
              <a:rPr lang="en-CA" sz="2000" dirty="0"/>
              <a:t> </a:t>
            </a:r>
            <a:r>
              <a:rPr lang="en-CA" sz="2000" dirty="0" smtClean="0"/>
              <a:t>  →        Opening April 8th</a:t>
            </a:r>
          </a:p>
          <a:p>
            <a:pPr lvl="1"/>
            <a:r>
              <a:rPr lang="en-CA" sz="2000" dirty="0" smtClean="0"/>
              <a:t>Meridian </a:t>
            </a:r>
            <a:r>
              <a:rPr lang="en-CA" sz="2000" dirty="0"/>
              <a:t>Square </a:t>
            </a:r>
            <a:r>
              <a:rPr lang="en-CA" sz="2000" dirty="0" smtClean="0"/>
              <a:t>		       →        2018:  47 events, 43,935 attendees</a:t>
            </a:r>
          </a:p>
          <a:p>
            <a:pPr marL="201168" lvl="1" indent="0">
              <a:buNone/>
            </a:pPr>
            <a:r>
              <a:rPr lang="en-CA" sz="2000" dirty="0" smtClean="0"/>
              <a:t>				       →        Public Art, Capital Program, MWG</a:t>
            </a:r>
            <a:endParaRPr lang="en-CA" sz="2000" dirty="0"/>
          </a:p>
          <a:p>
            <a:pPr lvl="1"/>
            <a:r>
              <a:rPr lang="en-CA" sz="2000" dirty="0" smtClean="0"/>
              <a:t>Dunlop street-</a:t>
            </a:r>
            <a:r>
              <a:rPr lang="en-CA" sz="2000" dirty="0" err="1" smtClean="0"/>
              <a:t>scaping</a:t>
            </a:r>
            <a:r>
              <a:rPr lang="en-CA" sz="2000" dirty="0" smtClean="0"/>
              <a:t>	</a:t>
            </a:r>
            <a:r>
              <a:rPr lang="en-CA" sz="2000" dirty="0"/>
              <a:t> </a:t>
            </a:r>
            <a:r>
              <a:rPr lang="en-CA" sz="2000" dirty="0" smtClean="0"/>
              <a:t>                      →        September start</a:t>
            </a:r>
          </a:p>
          <a:p>
            <a:r>
              <a:rPr lang="en-CA" sz="2400" dirty="0" smtClean="0"/>
              <a:t>Longer Term Initiatives</a:t>
            </a:r>
          </a:p>
          <a:p>
            <a:pPr lvl="1"/>
            <a:r>
              <a:rPr lang="en-CA" sz="2000" dirty="0"/>
              <a:t>Community </a:t>
            </a:r>
            <a:r>
              <a:rPr lang="en-CA" sz="2000" dirty="0" smtClean="0"/>
              <a:t>makerspace</a:t>
            </a:r>
          </a:p>
          <a:p>
            <a:pPr lvl="1"/>
            <a:r>
              <a:rPr lang="en-CA" sz="2000" dirty="0" smtClean="0"/>
              <a:t>Permanent </a:t>
            </a:r>
            <a:r>
              <a:rPr lang="en-CA" sz="2000" dirty="0"/>
              <a:t>Market</a:t>
            </a:r>
          </a:p>
          <a:p>
            <a:pPr lvl="1"/>
            <a:r>
              <a:rPr lang="en-CA" sz="2000" dirty="0"/>
              <a:t>Fisher Auditorium and Conference Centre</a:t>
            </a:r>
          </a:p>
          <a:p>
            <a:pPr lvl="1"/>
            <a:endParaRPr lang="en-CA" dirty="0" smtClean="0"/>
          </a:p>
          <a:p>
            <a:endParaRPr lang="en-CA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084" b="11264"/>
          <a:stretch/>
        </p:blipFill>
        <p:spPr>
          <a:xfrm>
            <a:off x="6022428" y="4212412"/>
            <a:ext cx="2785241" cy="165668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171527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Downtown Creative Corridor: Programs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59" y="1845734"/>
            <a:ext cx="7984709" cy="4023360"/>
          </a:xfrm>
        </p:spPr>
        <p:txBody>
          <a:bodyPr>
            <a:normAutofit fontScale="92500" lnSpcReduction="20000"/>
          </a:bodyPr>
          <a:lstStyle/>
          <a:p>
            <a:r>
              <a:rPr lang="en-CA" dirty="0" smtClean="0"/>
              <a:t>Sandbox Entrepreneurship Center</a:t>
            </a:r>
          </a:p>
          <a:p>
            <a:pPr lvl="2"/>
            <a:r>
              <a:rPr lang="en-CA" sz="1700" dirty="0" err="1" smtClean="0"/>
              <a:t>Startups</a:t>
            </a:r>
            <a:r>
              <a:rPr lang="en-CA" sz="1700" dirty="0" smtClean="0"/>
              <a:t>, Main street, existing businesses</a:t>
            </a:r>
          </a:p>
          <a:p>
            <a:pPr lvl="2"/>
            <a:r>
              <a:rPr lang="en-CA" sz="1700" dirty="0" smtClean="0"/>
              <a:t>Co-location:  SBEC, HBEC and other ecosystem partner organizations:  one place</a:t>
            </a:r>
          </a:p>
          <a:p>
            <a:pPr lvl="2"/>
            <a:r>
              <a:rPr lang="en-CA" sz="1700" dirty="0" smtClean="0"/>
              <a:t>Peer groups, workshops, training, connections</a:t>
            </a:r>
          </a:p>
          <a:p>
            <a:r>
              <a:rPr lang="en-CA" dirty="0" smtClean="0"/>
              <a:t>Youth Arts Drop Ins – Monthly</a:t>
            </a:r>
          </a:p>
          <a:p>
            <a:r>
              <a:rPr lang="en-CA" dirty="0" smtClean="0"/>
              <a:t>Incubator Programs</a:t>
            </a:r>
          </a:p>
          <a:p>
            <a:pPr lvl="1"/>
            <a:r>
              <a:rPr lang="en-CA" dirty="0" smtClean="0"/>
              <a:t>Music Incubator</a:t>
            </a:r>
          </a:p>
          <a:p>
            <a:pPr lvl="1"/>
            <a:r>
              <a:rPr lang="en-CA" dirty="0" smtClean="0"/>
              <a:t>Sprout for food entrepreneurs</a:t>
            </a:r>
          </a:p>
          <a:p>
            <a:pPr lvl="1"/>
            <a:r>
              <a:rPr lang="en-CA" dirty="0" err="1" smtClean="0"/>
              <a:t>Artrepreneur</a:t>
            </a:r>
            <a:endParaRPr lang="en-CA" dirty="0" smtClean="0"/>
          </a:p>
          <a:p>
            <a:r>
              <a:rPr lang="en-CA" dirty="0" smtClean="0"/>
              <a:t>Pop up Markets </a:t>
            </a:r>
            <a:r>
              <a:rPr lang="en-CA" smtClean="0"/>
              <a:t>for Entrepreneurs and Makers</a:t>
            </a:r>
            <a:endParaRPr lang="en-CA" dirty="0" smtClean="0"/>
          </a:p>
          <a:p>
            <a:r>
              <a:rPr lang="en-CA" dirty="0" smtClean="0"/>
              <a:t>Emerging Musicians – street performers program</a:t>
            </a:r>
          </a:p>
          <a:p>
            <a:r>
              <a:rPr lang="en-CA" dirty="0" smtClean="0"/>
              <a:t>Innovation Programs – harnessing innovators to solve challenges; hackathons</a:t>
            </a:r>
          </a:p>
          <a:p>
            <a:endParaRPr lang="en-CA" dirty="0" smtClean="0"/>
          </a:p>
        </p:txBody>
      </p:sp>
    </p:spTree>
    <p:extLst>
      <p:ext uri="{BB962C8B-B14F-4D97-AF65-F5344CB8AC3E}">
        <p14:creationId xmlns:p14="http://schemas.microsoft.com/office/powerpoint/2010/main" val="6166584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Events:  Permitting &amp; Curating</a:t>
            </a:r>
            <a:endParaRPr lang="en-CA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Permitting Function</a:t>
            </a:r>
            <a:r>
              <a:rPr lang="en-CA" smtClean="0"/>
              <a:t>:  </a:t>
            </a:r>
            <a:r>
              <a:rPr lang="en-CA" smtClean="0"/>
              <a:t>174 </a:t>
            </a:r>
            <a:r>
              <a:rPr lang="en-CA" dirty="0" smtClean="0"/>
              <a:t>on waterfront and Meridian – (vs 110 in 2017)</a:t>
            </a:r>
          </a:p>
          <a:p>
            <a:pPr lvl="1"/>
            <a:r>
              <a:rPr lang="en-CA" dirty="0" smtClean="0"/>
              <a:t>Streamlining permit process</a:t>
            </a:r>
          </a:p>
          <a:p>
            <a:pPr lvl="1"/>
            <a:r>
              <a:rPr lang="en-CA" dirty="0" smtClean="0"/>
              <a:t>At capacity on waterfront</a:t>
            </a:r>
          </a:p>
          <a:p>
            <a:r>
              <a:rPr lang="en-CA" dirty="0" smtClean="0"/>
              <a:t>Identifying strategic economic focus areas to:</a:t>
            </a:r>
          </a:p>
          <a:p>
            <a:pPr lvl="1"/>
            <a:r>
              <a:rPr lang="en-CA" dirty="0" smtClean="0"/>
              <a:t>Fill gaps in programming (i.e. wine and food festival)</a:t>
            </a:r>
          </a:p>
          <a:p>
            <a:pPr lvl="1"/>
            <a:r>
              <a:rPr lang="en-CA" dirty="0" smtClean="0"/>
              <a:t>Build brand/attract audiences (TD </a:t>
            </a:r>
            <a:r>
              <a:rPr lang="en-CA" dirty="0" err="1" smtClean="0"/>
              <a:t>Irie</a:t>
            </a:r>
            <a:r>
              <a:rPr lang="en-CA" dirty="0" smtClean="0"/>
              <a:t> festival)</a:t>
            </a:r>
          </a:p>
          <a:p>
            <a:pPr lvl="1"/>
            <a:r>
              <a:rPr lang="en-CA" dirty="0" smtClean="0"/>
              <a:t>Support tourism, talent attraction efforts (GTA, international)</a:t>
            </a:r>
          </a:p>
          <a:p>
            <a:pPr lvl="1"/>
            <a:r>
              <a:rPr lang="en-CA" dirty="0" smtClean="0"/>
              <a:t>Support development of targeted sectors/clusters</a:t>
            </a:r>
          </a:p>
          <a:p>
            <a:r>
              <a:rPr lang="en-CA" dirty="0" smtClean="0"/>
              <a:t>Need to balance commercial, ticketed events with open, community access events</a:t>
            </a:r>
          </a:p>
          <a:p>
            <a:endParaRPr lang="en-CA" dirty="0" smtClean="0"/>
          </a:p>
          <a:p>
            <a:pPr lvl="1"/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8426637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Events – Development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b="1" dirty="0" smtClean="0"/>
              <a:t>Objectives:</a:t>
            </a:r>
          </a:p>
          <a:p>
            <a:r>
              <a:rPr lang="en-CA" dirty="0" smtClean="0"/>
              <a:t>Continue to work with community partners to </a:t>
            </a:r>
            <a:r>
              <a:rPr lang="en-CA" b="1" dirty="0" smtClean="0"/>
              <a:t>expand unique Barrie assets </a:t>
            </a:r>
            <a:r>
              <a:rPr lang="en-CA" dirty="0" smtClean="0"/>
              <a:t>(Film Festival, Game On, </a:t>
            </a:r>
            <a:r>
              <a:rPr lang="en-CA" dirty="0" err="1" smtClean="0"/>
              <a:t>Kempenfest</a:t>
            </a:r>
            <a:r>
              <a:rPr lang="en-CA" dirty="0" smtClean="0"/>
              <a:t>, </a:t>
            </a:r>
            <a:r>
              <a:rPr lang="en-CA" dirty="0" err="1" smtClean="0"/>
              <a:t>Xcelerate</a:t>
            </a:r>
            <a:r>
              <a:rPr lang="en-CA" dirty="0" smtClean="0"/>
              <a:t>)</a:t>
            </a:r>
          </a:p>
          <a:p>
            <a:r>
              <a:rPr lang="en-CA" b="1" dirty="0" smtClean="0"/>
              <a:t>Building capacity </a:t>
            </a:r>
            <a:r>
              <a:rPr lang="en-CA" dirty="0" smtClean="0"/>
              <a:t>of those partner organizations – inclusion of technology, best practices for multi-venue events</a:t>
            </a:r>
          </a:p>
          <a:p>
            <a:r>
              <a:rPr lang="en-CA" dirty="0" smtClean="0"/>
              <a:t>Continue to build events programming re: Barrie entrepreneurship, job opportunities, strategic campaigns</a:t>
            </a:r>
          </a:p>
          <a:p>
            <a:r>
              <a:rPr lang="en-CA" dirty="0" smtClean="0"/>
              <a:t>Leverage entrepreneurship supports for business model development</a:t>
            </a:r>
          </a:p>
          <a:p>
            <a:r>
              <a:rPr lang="en-CA" dirty="0" smtClean="0"/>
              <a:t>Ties to </a:t>
            </a:r>
            <a:r>
              <a:rPr lang="en-CA" b="1" dirty="0" smtClean="0"/>
              <a:t>Tourism Master Plan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2096239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Downtown Events – Strategic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b="1" dirty="0" smtClean="0"/>
              <a:t>Large events – Canada Day, Celebrate Barrie, Winterfest, Downtown Countdown</a:t>
            </a:r>
          </a:p>
          <a:p>
            <a:pPr lvl="1"/>
            <a:r>
              <a:rPr lang="en-CA" dirty="0" smtClean="0"/>
              <a:t>As community celebrations</a:t>
            </a:r>
          </a:p>
          <a:p>
            <a:pPr lvl="1"/>
            <a:r>
              <a:rPr lang="en-CA" dirty="0" smtClean="0"/>
              <a:t>As tourism draw</a:t>
            </a:r>
          </a:p>
          <a:p>
            <a:pPr lvl="1"/>
            <a:r>
              <a:rPr lang="en-CA" dirty="0" smtClean="0"/>
              <a:t>As strategic engagement / messaging</a:t>
            </a:r>
          </a:p>
          <a:p>
            <a:r>
              <a:rPr lang="en-CA" dirty="0" smtClean="0"/>
              <a:t>2019:   Snowbirds!    Aviation related activations</a:t>
            </a:r>
          </a:p>
          <a:p>
            <a:r>
              <a:rPr lang="en-CA" b="1" dirty="0" smtClean="0"/>
              <a:t>Events supporting Cluster Development</a:t>
            </a:r>
          </a:p>
          <a:p>
            <a:pPr lvl="1"/>
            <a:r>
              <a:rPr lang="en-CA" dirty="0" smtClean="0"/>
              <a:t>Game On – 400+ attendees in year 2</a:t>
            </a:r>
          </a:p>
          <a:p>
            <a:pPr lvl="1"/>
            <a:r>
              <a:rPr lang="en-CA" dirty="0" smtClean="0"/>
              <a:t>Industry 4.0 Mapping – 80+ companies</a:t>
            </a:r>
          </a:p>
          <a:p>
            <a:pPr lvl="1"/>
            <a:r>
              <a:rPr lang="en-CA" dirty="0" smtClean="0"/>
              <a:t>Manufacturing Innovation Summit – 120+ attendees</a:t>
            </a:r>
          </a:p>
          <a:p>
            <a:pPr lvl="1"/>
            <a:r>
              <a:rPr lang="en-CA" dirty="0" err="1" smtClean="0"/>
              <a:t>Xcelerate</a:t>
            </a:r>
            <a:r>
              <a:rPr lang="en-CA" dirty="0" smtClean="0"/>
              <a:t> Summit – largest attendance ever in 2018</a:t>
            </a:r>
          </a:p>
        </p:txBody>
      </p:sp>
    </p:spTree>
    <p:extLst>
      <p:ext uri="{BB962C8B-B14F-4D97-AF65-F5344CB8AC3E}">
        <p14:creationId xmlns:p14="http://schemas.microsoft.com/office/powerpoint/2010/main" val="1307417524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B01EFCA7DFA3A42A566467CD440B72A" ma:contentTypeVersion="11" ma:contentTypeDescription="Create a new document." ma:contentTypeScope="" ma:versionID="41a2777530b388d742fd0f9a2f2eb0b4">
  <xsd:schema xmlns:xsd="http://www.w3.org/2001/XMLSchema" xmlns:xs="http://www.w3.org/2001/XMLSchema" xmlns:p="http://schemas.microsoft.com/office/2006/metadata/properties" xmlns:ns1="http://schemas.microsoft.com/sharepoint/v3" xmlns:ns2="c84817be-bd9e-4822-b6f8-a2c33baec3ef" targetNamespace="http://schemas.microsoft.com/office/2006/metadata/properties" ma:root="true" ma:fieldsID="3ba615ba8b767ade6fe2be98853df07e" ns1:_="" ns2:_="">
    <xsd:import namespace="http://schemas.microsoft.com/sharepoint/v3"/>
    <xsd:import namespace="c84817be-bd9e-4822-b6f8-a2c33baec3ef"/>
    <xsd:element name="properties">
      <xsd:complexType>
        <xsd:sequence>
          <xsd:element name="documentManagement">
            <xsd:complexType>
              <xsd:all>
                <xsd:element ref="ns2:RelatedDocumentLookup" minOccurs="0"/>
                <xsd:element ref="ns1:KpiDescrip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KpiDescription" ma:index="9" nillable="true" ma:displayName="Description" ma:description="The description provides information about the purpose of the goal." ma:internalName="KpiDescription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84817be-bd9e-4822-b6f8-a2c33baec3ef" elementFormDefault="qualified">
    <xsd:import namespace="http://schemas.microsoft.com/office/2006/documentManagement/types"/>
    <xsd:import namespace="http://schemas.microsoft.com/office/infopath/2007/PartnerControls"/>
    <xsd:element name="RelatedDocumentLookup" ma:index="8" nillable="true" ma:displayName="RelatedDocumentLookup" ma:list="{e66d13f2-adeb-4369-bcb6-4562c67eaf6b}" ma:internalName="RelatedDocumentLookup" ma:showField="Title" ma:web="eb71b5c8-d4bf-4056-a4de-47880349d40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RelatedDocumentLookup xmlns="c84817be-bd9e-4822-b6f8-a2c33baec3ef"/>
    <KpiDescription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10D4D3CC-FE8D-4F02-9683-F0C8814E984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F220EE1-A624-4F1B-AA9C-B7D99C5998A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c84817be-bd9e-4822-b6f8-a2c33baec3e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1D92DB8-1433-4124-BD6F-8AA0FDF1F3B1}">
  <ds:schemaRefs>
    <ds:schemaRef ds:uri="http://www.w3.org/XML/1998/namespace"/>
    <ds:schemaRef ds:uri="c84817be-bd9e-4822-b6f8-a2c33baec3ef"/>
    <ds:schemaRef ds:uri="http://schemas.openxmlformats.org/package/2006/metadata/core-properties"/>
    <ds:schemaRef ds:uri="http://purl.org/dc/terms/"/>
    <ds:schemaRef ds:uri="http://purl.org/dc/elements/1.1/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schemas.microsoft.com/sharepoint/v3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5665</TotalTime>
  <Words>529</Words>
  <Application>Microsoft Office PowerPoint</Application>
  <PresentationFormat>On-screen Show (4:3)</PresentationFormat>
  <Paragraphs>98</Paragraphs>
  <Slides>15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Retrospect</vt:lpstr>
      <vt:lpstr>Creative Economy: Partners with the BIA</vt:lpstr>
      <vt:lpstr>What is Creative Economy?</vt:lpstr>
      <vt:lpstr>How?</vt:lpstr>
      <vt:lpstr>PowerPoint Presentation</vt:lpstr>
      <vt:lpstr>Downtown Creative Corridor:  Infrastructure</vt:lpstr>
      <vt:lpstr>Downtown Creative Corridor: Programs</vt:lpstr>
      <vt:lpstr>Events:  Permitting &amp; Curating</vt:lpstr>
      <vt:lpstr>Events – Development</vt:lpstr>
      <vt:lpstr>Downtown Events – Strategic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City of Barrie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Cheri Harris</dc:creator>
  <cp:lastModifiedBy>Karen Dubeau</cp:lastModifiedBy>
  <cp:revision>128</cp:revision>
  <cp:lastPrinted>2018-10-03T21:28:21Z</cp:lastPrinted>
  <dcterms:created xsi:type="dcterms:W3CDTF">2017-07-12T13:18:23Z</dcterms:created>
  <dcterms:modified xsi:type="dcterms:W3CDTF">2019-03-19T21:10:18Z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0x0101004B01EFCA7DFA3A42A566467CD440B72A</vt:lpwstr>
  </property>
</Properties>
</file>